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84" autoAdjust="0"/>
  </p:normalViewPr>
  <p:slideViewPr>
    <p:cSldViewPr snapToGrid="0">
      <p:cViewPr>
        <p:scale>
          <a:sx n="100" d="100"/>
          <a:sy n="100" d="100"/>
        </p:scale>
        <p:origin x="-43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Myriad Pro" pitchFamily="34" charset="0"/>
              </a:rPr>
              <a:t>Blocking Background with </a:t>
            </a:r>
            <a:r>
              <a:rPr lang="en-US" sz="3600" dirty="0" err="1" smtClean="0">
                <a:solidFill>
                  <a:schemeClr val="bg1"/>
                </a:solidFill>
                <a:latin typeface="Myriad Pro" pitchFamily="34" charset="0"/>
              </a:rPr>
              <a:t>TruStain</a:t>
            </a:r>
            <a:r>
              <a:rPr lang="en-US" sz="3600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Myriad Pro" pitchFamily="34" charset="0"/>
              </a:rPr>
              <a:t>FcX</a:t>
            </a:r>
            <a:r>
              <a:rPr lang="en-US" sz="3600" dirty="0" smtClean="0">
                <a:solidFill>
                  <a:schemeClr val="bg1"/>
                </a:solidFill>
                <a:latin typeface="Myriad Pro" pitchFamily="34" charset="0"/>
              </a:rPr>
              <a:t>™</a:t>
            </a:r>
            <a:endParaRPr lang="en-US" sz="36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82138" y="1344227"/>
            <a:ext cx="587235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defTabSz="273050">
              <a:buFont typeface="Arial" pitchFamily="34" charset="0"/>
              <a:buChar char="•"/>
            </a:pPr>
            <a:r>
              <a:rPr lang="en-US" sz="2000" dirty="0" smtClean="0"/>
              <a:t>Blocking Immunoglobulin (</a:t>
            </a:r>
            <a:r>
              <a:rPr lang="en-US" sz="2000" dirty="0" err="1" smtClean="0"/>
              <a:t>Ig</a:t>
            </a:r>
            <a:r>
              <a:rPr lang="en-US" sz="2000" dirty="0" smtClean="0"/>
              <a:t>) </a:t>
            </a:r>
            <a:r>
              <a:rPr lang="en-US" sz="2000" dirty="0" err="1" smtClean="0"/>
              <a:t>Fc</a:t>
            </a:r>
            <a:r>
              <a:rPr lang="en-US" sz="2000" dirty="0" smtClean="0"/>
              <a:t> receptors minimizes unwanted staining, preventing false positive results.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089" y="2373630"/>
            <a:ext cx="632764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en-US" sz="2400" i="1" dirty="0" err="1" smtClean="0">
                <a:solidFill>
                  <a:srgbClr val="7030A0"/>
                </a:solidFill>
              </a:rPr>
              <a:t>Fc</a:t>
            </a:r>
            <a:r>
              <a:rPr lang="en-US" sz="2400" i="1" dirty="0" smtClean="0">
                <a:solidFill>
                  <a:srgbClr val="7030A0"/>
                </a:solidFill>
              </a:rPr>
              <a:t> receptor blocking reagents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en-US" sz="2000" dirty="0" smtClean="0"/>
              <a:t>Mouse</a:t>
            </a:r>
            <a:r>
              <a:rPr lang="en-US" sz="2000" dirty="0" smtClean="0"/>
              <a:t>: </a:t>
            </a:r>
            <a:r>
              <a:rPr lang="en-US" sz="2000" dirty="0" err="1" smtClean="0"/>
              <a:t>Fc</a:t>
            </a:r>
            <a:r>
              <a:rPr lang="en-US" sz="2000" dirty="0" err="1" smtClean="0">
                <a:latin typeface="Symbol" pitchFamily="18" charset="2"/>
              </a:rPr>
              <a:t>g</a:t>
            </a:r>
            <a:r>
              <a:rPr lang="en-US" sz="2000" dirty="0" err="1" smtClean="0"/>
              <a:t>II</a:t>
            </a:r>
            <a:r>
              <a:rPr lang="en-US" sz="2000" dirty="0" smtClean="0"/>
              <a:t>/III CD16/CD32 </a:t>
            </a:r>
          </a:p>
          <a:p>
            <a:pPr lvl="2"/>
            <a:r>
              <a:rPr lang="en-US" sz="2000" dirty="0" smtClean="0"/>
              <a:t>-&gt; </a:t>
            </a:r>
            <a:r>
              <a:rPr lang="en-US" sz="2000" b="1" dirty="0" err="1" smtClean="0"/>
              <a:t>TruStain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FcX</a:t>
            </a:r>
            <a:r>
              <a:rPr lang="en-US" sz="2000" b="1" dirty="0" smtClean="0"/>
              <a:t>™</a:t>
            </a:r>
            <a:r>
              <a:rPr lang="en-US" sz="2000" dirty="0" smtClean="0"/>
              <a:t> (anti-mouse CD16/32),  #</a:t>
            </a:r>
            <a:r>
              <a:rPr lang="en-US" sz="2000" dirty="0" smtClean="0"/>
              <a:t>101319</a:t>
            </a:r>
            <a:endParaRPr lang="en-US" sz="2000" dirty="0" smtClean="0"/>
          </a:p>
          <a:p>
            <a:pPr marL="723900" lvl="1" indent="-266700">
              <a:buFont typeface="Arial" pitchFamily="34" charset="0"/>
              <a:buChar char="•"/>
            </a:pPr>
            <a:r>
              <a:rPr lang="en-US" sz="2000" dirty="0" smtClean="0"/>
              <a:t>Human</a:t>
            </a:r>
            <a:r>
              <a:rPr lang="en-US" sz="2000" dirty="0" smtClean="0"/>
              <a:t>:  excess of irrelevant, purified polyclonal </a:t>
            </a:r>
            <a:r>
              <a:rPr lang="en-US" sz="2000" dirty="0" err="1" smtClean="0"/>
              <a:t>Ig</a:t>
            </a:r>
            <a:r>
              <a:rPr lang="en-US" sz="2000" dirty="0" smtClean="0"/>
              <a:t>, normal human serum, or polyclonal human </a:t>
            </a:r>
            <a:r>
              <a:rPr lang="en-US" sz="2000" dirty="0" err="1" smtClean="0"/>
              <a:t>IgG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	-&gt; </a:t>
            </a:r>
            <a:r>
              <a:rPr lang="en-US" sz="2000" b="1" dirty="0" smtClean="0"/>
              <a:t>Human </a:t>
            </a:r>
            <a:r>
              <a:rPr lang="en-US" sz="2000" b="1" dirty="0" err="1" smtClean="0"/>
              <a:t>TruStain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FcX</a:t>
            </a:r>
            <a:r>
              <a:rPr lang="en-US" sz="2000" b="1" dirty="0" smtClean="0"/>
              <a:t>™</a:t>
            </a:r>
            <a:r>
              <a:rPr lang="en-US" sz="2000" dirty="0" smtClean="0"/>
              <a:t>,  #422301 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652004" y="1499357"/>
            <a:ext cx="917111" cy="687202"/>
            <a:chOff x="1970532" y="2430902"/>
            <a:chExt cx="1027466" cy="769892"/>
          </a:xfrm>
        </p:grpSpPr>
        <p:grpSp>
          <p:nvGrpSpPr>
            <p:cNvPr id="12" name="Group 11"/>
            <p:cNvGrpSpPr/>
            <p:nvPr/>
          </p:nvGrpSpPr>
          <p:grpSpPr>
            <a:xfrm>
              <a:off x="2151291" y="2430902"/>
              <a:ext cx="846707" cy="769892"/>
              <a:chOff x="807122" y="1854830"/>
              <a:chExt cx="846707" cy="769892"/>
            </a:xfr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</p:grpSpPr>
          <p:sp>
            <p:nvSpPr>
              <p:cNvPr id="13" name="Oval 104"/>
              <p:cNvSpPr>
                <a:spLocks noChangeArrowheads="1"/>
              </p:cNvSpPr>
              <p:nvPr/>
            </p:nvSpPr>
            <p:spPr bwMode="auto">
              <a:xfrm>
                <a:off x="807122" y="1854830"/>
                <a:ext cx="846707" cy="769892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" name="Oval 105"/>
              <p:cNvSpPr>
                <a:spLocks noChangeArrowheads="1"/>
              </p:cNvSpPr>
              <p:nvPr/>
            </p:nvSpPr>
            <p:spPr bwMode="auto">
              <a:xfrm>
                <a:off x="1078992" y="2106331"/>
                <a:ext cx="480497" cy="437841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5" name="Oval 14"/>
            <p:cNvSpPr/>
            <p:nvPr/>
          </p:nvSpPr>
          <p:spPr>
            <a:xfrm rot="-3840000">
              <a:off x="2057400" y="2496312"/>
              <a:ext cx="82296" cy="2560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/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71054" y="2554727"/>
            <a:ext cx="917111" cy="687202"/>
            <a:chOff x="1970532" y="2430902"/>
            <a:chExt cx="1027466" cy="769892"/>
          </a:xfrm>
        </p:grpSpPr>
        <p:grpSp>
          <p:nvGrpSpPr>
            <p:cNvPr id="18" name="Group 11"/>
            <p:cNvGrpSpPr/>
            <p:nvPr/>
          </p:nvGrpSpPr>
          <p:grpSpPr>
            <a:xfrm>
              <a:off x="2151291" y="2430902"/>
              <a:ext cx="846707" cy="769892"/>
              <a:chOff x="807122" y="1854830"/>
              <a:chExt cx="846707" cy="769892"/>
            </a:xfr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</p:grpSpPr>
          <p:sp>
            <p:nvSpPr>
              <p:cNvPr id="20" name="Oval 104"/>
              <p:cNvSpPr>
                <a:spLocks noChangeArrowheads="1"/>
              </p:cNvSpPr>
              <p:nvPr/>
            </p:nvSpPr>
            <p:spPr bwMode="auto">
              <a:xfrm>
                <a:off x="807122" y="1854830"/>
                <a:ext cx="846707" cy="769892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1" name="Oval 105"/>
              <p:cNvSpPr>
                <a:spLocks noChangeArrowheads="1"/>
              </p:cNvSpPr>
              <p:nvPr/>
            </p:nvSpPr>
            <p:spPr bwMode="auto">
              <a:xfrm>
                <a:off x="1078992" y="2106331"/>
                <a:ext cx="480497" cy="437841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9" name="Oval 18"/>
            <p:cNvSpPr/>
            <p:nvPr/>
          </p:nvSpPr>
          <p:spPr>
            <a:xfrm rot="-3840000">
              <a:off x="2057400" y="2496312"/>
              <a:ext cx="82296" cy="2560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31686" y="1272159"/>
            <a:ext cx="134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Fc</a:t>
            </a:r>
            <a:r>
              <a:rPr lang="en-US" dirty="0" smtClean="0"/>
              <a:t> Receptor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7680579" y="3646673"/>
            <a:ext cx="917111" cy="687202"/>
            <a:chOff x="1970532" y="2430902"/>
            <a:chExt cx="1027466" cy="769892"/>
          </a:xfrm>
        </p:grpSpPr>
        <p:grpSp>
          <p:nvGrpSpPr>
            <p:cNvPr id="24" name="Group 11"/>
            <p:cNvGrpSpPr/>
            <p:nvPr/>
          </p:nvGrpSpPr>
          <p:grpSpPr>
            <a:xfrm>
              <a:off x="2151291" y="2430902"/>
              <a:ext cx="846707" cy="769892"/>
              <a:chOff x="807122" y="1854830"/>
              <a:chExt cx="846707" cy="769892"/>
            </a:xfr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</p:grpSpPr>
          <p:sp>
            <p:nvSpPr>
              <p:cNvPr id="26" name="Oval 104"/>
              <p:cNvSpPr>
                <a:spLocks noChangeArrowheads="1"/>
              </p:cNvSpPr>
              <p:nvPr/>
            </p:nvSpPr>
            <p:spPr bwMode="auto">
              <a:xfrm>
                <a:off x="807122" y="1854830"/>
                <a:ext cx="846707" cy="769892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7" name="Oval 105"/>
              <p:cNvSpPr>
                <a:spLocks noChangeArrowheads="1"/>
              </p:cNvSpPr>
              <p:nvPr/>
            </p:nvSpPr>
            <p:spPr bwMode="auto">
              <a:xfrm>
                <a:off x="1078992" y="2106331"/>
                <a:ext cx="480497" cy="437841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5" name="Oval 24"/>
            <p:cNvSpPr/>
            <p:nvPr/>
          </p:nvSpPr>
          <p:spPr>
            <a:xfrm rot="-3840000">
              <a:off x="2057400" y="2496312"/>
              <a:ext cx="82296" cy="2560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51"/>
          <p:cNvGrpSpPr>
            <a:grpSpLocks/>
          </p:cNvGrpSpPr>
          <p:nvPr/>
        </p:nvGrpSpPr>
        <p:grpSpPr bwMode="auto">
          <a:xfrm rot="12600000">
            <a:off x="7385789" y="2442596"/>
            <a:ext cx="426700" cy="396221"/>
            <a:chOff x="993434" y="3459955"/>
            <a:chExt cx="1334521" cy="1238250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grpSpPr>
        <p:grpSp>
          <p:nvGrpSpPr>
            <p:cNvPr id="29" name="Group 6"/>
            <p:cNvGrpSpPr>
              <a:grpSpLocks/>
            </p:cNvGrpSpPr>
            <p:nvPr/>
          </p:nvGrpSpPr>
          <p:grpSpPr bwMode="auto">
            <a:xfrm rot="-5400000">
              <a:off x="1152411" y="3412105"/>
              <a:ext cx="1041400" cy="1309688"/>
              <a:chOff x="3696" y="1536"/>
              <a:chExt cx="1296" cy="1632"/>
            </a:xfrm>
          </p:grpSpPr>
          <p:grpSp>
            <p:nvGrpSpPr>
              <p:cNvPr id="32" name="Group 7"/>
              <p:cNvGrpSpPr>
                <a:grpSpLocks/>
              </p:cNvGrpSpPr>
              <p:nvPr/>
            </p:nvGrpSpPr>
            <p:grpSpPr bwMode="auto">
              <a:xfrm>
                <a:off x="3792" y="1536"/>
                <a:ext cx="576" cy="1632"/>
                <a:chOff x="1920" y="1296"/>
                <a:chExt cx="576" cy="1632"/>
              </a:xfrm>
            </p:grpSpPr>
            <p:sp>
              <p:nvSpPr>
                <p:cNvPr id="39" name="Oval 8"/>
                <p:cNvSpPr>
                  <a:spLocks noChangeArrowheads="1"/>
                </p:cNvSpPr>
                <p:nvPr/>
              </p:nvSpPr>
              <p:spPr bwMode="auto">
                <a:xfrm rot="-1349041">
                  <a:off x="1920" y="1296"/>
                  <a:ext cx="240" cy="768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Oval 9"/>
                <p:cNvSpPr>
                  <a:spLocks noChangeArrowheads="1"/>
                </p:cNvSpPr>
                <p:nvPr/>
              </p:nvSpPr>
              <p:spPr bwMode="auto">
                <a:xfrm>
                  <a:off x="2256" y="2160"/>
                  <a:ext cx="240" cy="768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0"/>
                <p:cNvSpPr>
                  <a:spLocks noChangeShapeType="1"/>
                </p:cNvSpPr>
                <p:nvPr/>
              </p:nvSpPr>
              <p:spPr bwMode="auto">
                <a:xfrm>
                  <a:off x="2208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3" name="Group 11"/>
              <p:cNvGrpSpPr>
                <a:grpSpLocks/>
              </p:cNvGrpSpPr>
              <p:nvPr/>
            </p:nvGrpSpPr>
            <p:grpSpPr bwMode="auto">
              <a:xfrm>
                <a:off x="4320" y="1536"/>
                <a:ext cx="576" cy="1632"/>
                <a:chOff x="2448" y="1296"/>
                <a:chExt cx="576" cy="1632"/>
              </a:xfrm>
            </p:grpSpPr>
            <p:sp>
              <p:nvSpPr>
                <p:cNvPr id="36" name="Oval 12"/>
                <p:cNvSpPr>
                  <a:spLocks noChangeArrowheads="1"/>
                </p:cNvSpPr>
                <p:nvPr/>
              </p:nvSpPr>
              <p:spPr bwMode="auto">
                <a:xfrm rot="1198290">
                  <a:off x="2784" y="1296"/>
                  <a:ext cx="240" cy="768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Oval 13"/>
                <p:cNvSpPr>
                  <a:spLocks noChangeArrowheads="1"/>
                </p:cNvSpPr>
                <p:nvPr/>
              </p:nvSpPr>
              <p:spPr bwMode="auto">
                <a:xfrm>
                  <a:off x="2448" y="2160"/>
                  <a:ext cx="240" cy="768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544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" name="Oval 15"/>
              <p:cNvSpPr>
                <a:spLocks noChangeArrowheads="1"/>
              </p:cNvSpPr>
              <p:nvPr/>
            </p:nvSpPr>
            <p:spPr bwMode="auto">
              <a:xfrm rot="-1464722">
                <a:off x="3696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16"/>
              <p:cNvSpPr>
                <a:spLocks noChangeArrowheads="1"/>
              </p:cNvSpPr>
              <p:nvPr/>
            </p:nvSpPr>
            <p:spPr bwMode="auto">
              <a:xfrm rot="1180838">
                <a:off x="4848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Oval 46"/>
            <p:cNvSpPr>
              <a:spLocks noChangeArrowheads="1"/>
            </p:cNvSpPr>
            <p:nvPr/>
          </p:nvSpPr>
          <p:spPr bwMode="auto">
            <a:xfrm rot="-3938698">
              <a:off x="935490" y="3517899"/>
              <a:ext cx="263525" cy="147638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48"/>
            <p:cNvSpPr>
              <a:spLocks noChangeArrowheads="1"/>
            </p:cNvSpPr>
            <p:nvPr/>
          </p:nvSpPr>
          <p:spPr bwMode="auto">
            <a:xfrm rot="-6827455">
              <a:off x="935490" y="4492624"/>
              <a:ext cx="263525" cy="147638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" name="Group 51"/>
          <p:cNvGrpSpPr>
            <a:grpSpLocks/>
          </p:cNvGrpSpPr>
          <p:nvPr/>
        </p:nvGrpSpPr>
        <p:grpSpPr bwMode="auto">
          <a:xfrm rot="12660000" flipH="1">
            <a:off x="7383123" y="3607693"/>
            <a:ext cx="426700" cy="396221"/>
            <a:chOff x="993434" y="3459955"/>
            <a:chExt cx="1334521" cy="1238250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grpSp>
          <p:nvGrpSpPr>
            <p:cNvPr id="43" name="Group 6"/>
            <p:cNvGrpSpPr>
              <a:grpSpLocks/>
            </p:cNvGrpSpPr>
            <p:nvPr/>
          </p:nvGrpSpPr>
          <p:grpSpPr bwMode="auto">
            <a:xfrm rot="-5400000">
              <a:off x="1152411" y="3412105"/>
              <a:ext cx="1041400" cy="1309688"/>
              <a:chOff x="3696" y="1536"/>
              <a:chExt cx="1296" cy="1632"/>
            </a:xfrm>
          </p:grpSpPr>
          <p:grpSp>
            <p:nvGrpSpPr>
              <p:cNvPr id="46" name="Group 7"/>
              <p:cNvGrpSpPr>
                <a:grpSpLocks/>
              </p:cNvGrpSpPr>
              <p:nvPr/>
            </p:nvGrpSpPr>
            <p:grpSpPr bwMode="auto">
              <a:xfrm>
                <a:off x="3792" y="1536"/>
                <a:ext cx="576" cy="1632"/>
                <a:chOff x="1920" y="1296"/>
                <a:chExt cx="576" cy="1632"/>
              </a:xfrm>
            </p:grpSpPr>
            <p:sp>
              <p:nvSpPr>
                <p:cNvPr id="53" name="Oval 8"/>
                <p:cNvSpPr>
                  <a:spLocks noChangeArrowheads="1"/>
                </p:cNvSpPr>
                <p:nvPr/>
              </p:nvSpPr>
              <p:spPr bwMode="auto">
                <a:xfrm rot="-1349041">
                  <a:off x="1920" y="1296"/>
                  <a:ext cx="240" cy="76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Oval 9"/>
                <p:cNvSpPr>
                  <a:spLocks noChangeArrowheads="1"/>
                </p:cNvSpPr>
                <p:nvPr/>
              </p:nvSpPr>
              <p:spPr bwMode="auto">
                <a:xfrm>
                  <a:off x="2256" y="2160"/>
                  <a:ext cx="240" cy="76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10"/>
                <p:cNvSpPr>
                  <a:spLocks noChangeShapeType="1"/>
                </p:cNvSpPr>
                <p:nvPr/>
              </p:nvSpPr>
              <p:spPr bwMode="auto">
                <a:xfrm>
                  <a:off x="2208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11"/>
              <p:cNvGrpSpPr>
                <a:grpSpLocks/>
              </p:cNvGrpSpPr>
              <p:nvPr/>
            </p:nvGrpSpPr>
            <p:grpSpPr bwMode="auto">
              <a:xfrm>
                <a:off x="4320" y="1536"/>
                <a:ext cx="576" cy="1632"/>
                <a:chOff x="2448" y="1296"/>
                <a:chExt cx="576" cy="1632"/>
              </a:xfrm>
            </p:grpSpPr>
            <p:sp>
              <p:nvSpPr>
                <p:cNvPr id="50" name="Oval 12"/>
                <p:cNvSpPr>
                  <a:spLocks noChangeArrowheads="1"/>
                </p:cNvSpPr>
                <p:nvPr/>
              </p:nvSpPr>
              <p:spPr bwMode="auto">
                <a:xfrm rot="1198290">
                  <a:off x="2784" y="1296"/>
                  <a:ext cx="240" cy="76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Oval 13"/>
                <p:cNvSpPr>
                  <a:spLocks noChangeArrowheads="1"/>
                </p:cNvSpPr>
                <p:nvPr/>
              </p:nvSpPr>
              <p:spPr bwMode="auto">
                <a:xfrm>
                  <a:off x="2448" y="2160"/>
                  <a:ext cx="240" cy="76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544" y="2016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8" name="Oval 15"/>
              <p:cNvSpPr>
                <a:spLocks noChangeArrowheads="1"/>
              </p:cNvSpPr>
              <p:nvPr/>
            </p:nvSpPr>
            <p:spPr bwMode="auto">
              <a:xfrm rot="-1464722">
                <a:off x="3696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16"/>
              <p:cNvSpPr>
                <a:spLocks noChangeArrowheads="1"/>
              </p:cNvSpPr>
              <p:nvPr/>
            </p:nvSpPr>
            <p:spPr bwMode="auto">
              <a:xfrm rot="1180838">
                <a:off x="4848" y="1584"/>
                <a:ext cx="144" cy="624"/>
              </a:xfrm>
              <a:prstGeom prst="ellipse">
                <a:avLst/>
              </a:prstGeom>
              <a:solidFill>
                <a:srgbClr val="617DF5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" name="Oval 46"/>
            <p:cNvSpPr>
              <a:spLocks noChangeArrowheads="1"/>
            </p:cNvSpPr>
            <p:nvPr/>
          </p:nvSpPr>
          <p:spPr bwMode="auto">
            <a:xfrm rot="-3938698">
              <a:off x="935490" y="3517899"/>
              <a:ext cx="263525" cy="147638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 rot="-6827455">
              <a:off x="935490" y="4492624"/>
              <a:ext cx="263525" cy="147638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 flipV="1">
            <a:off x="6715125" y="2971800"/>
            <a:ext cx="485775" cy="228600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6496050" y="3962400"/>
            <a:ext cx="666750" cy="133350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657225" y="4474223"/>
            <a:ext cx="7756784" cy="2205005"/>
            <a:chOff x="657225" y="4474223"/>
            <a:chExt cx="7756784" cy="220500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9975" y="4474223"/>
              <a:ext cx="1947267" cy="1907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" name="TextBox 59"/>
            <p:cNvSpPr txBox="1"/>
            <p:nvPr/>
          </p:nvSpPr>
          <p:spPr>
            <a:xfrm>
              <a:off x="3114674" y="6279118"/>
              <a:ext cx="48291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IgG2a PE isotype staining on THP-1 cells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24500" y="5172075"/>
              <a:ext cx="2889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Without Human </a:t>
              </a:r>
              <a:r>
                <a:rPr lang="en-US" dirty="0" err="1" smtClean="0"/>
                <a:t>TruStain</a:t>
              </a:r>
              <a:r>
                <a:rPr lang="en-US" dirty="0" smtClean="0"/>
                <a:t> </a:t>
              </a:r>
              <a:r>
                <a:rPr lang="en-US" dirty="0" err="1" smtClean="0"/>
                <a:t>FcX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57225" y="4905375"/>
              <a:ext cx="2568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With Human </a:t>
              </a:r>
              <a:r>
                <a:rPr lang="en-US" dirty="0" err="1" smtClean="0"/>
                <a:t>TruStain</a:t>
              </a:r>
              <a:r>
                <a:rPr lang="en-US" dirty="0" smtClean="0"/>
                <a:t> </a:t>
              </a:r>
              <a:r>
                <a:rPr lang="en-US" dirty="0" err="1" smtClean="0"/>
                <a:t>FcX</a:t>
              </a:r>
              <a:endParaRPr lang="en-US" dirty="0"/>
            </a:p>
          </p:txBody>
        </p:sp>
        <p:cxnSp>
          <p:nvCxnSpPr>
            <p:cNvPr id="64" name="Straight Connector 63"/>
            <p:cNvCxnSpPr>
              <a:stCxn id="62" idx="3"/>
            </p:cNvCxnSpPr>
            <p:nvPr/>
          </p:nvCxnSpPr>
          <p:spPr>
            <a:xfrm>
              <a:off x="3226133" y="5090041"/>
              <a:ext cx="841042" cy="91559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1" idx="1"/>
            </p:cNvCxnSpPr>
            <p:nvPr/>
          </p:nvCxnSpPr>
          <p:spPr>
            <a:xfrm flipH="1">
              <a:off x="4695825" y="5356741"/>
              <a:ext cx="828675" cy="26300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50</TotalTime>
  <Words>76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Blocking Background with TruStain FcX™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6</cp:revision>
  <dcterms:created xsi:type="dcterms:W3CDTF">2012-04-18T21:07:47Z</dcterms:created>
  <dcterms:modified xsi:type="dcterms:W3CDTF">2012-06-22T22:12:16Z</dcterms:modified>
</cp:coreProperties>
</file>